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8" r:id="rId4"/>
    <p:sldId id="259" r:id="rId5"/>
    <p:sldId id="260" r:id="rId6"/>
    <p:sldId id="274" r:id="rId7"/>
    <p:sldId id="261" r:id="rId8"/>
    <p:sldId id="262"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2373FAF7-68FF-4D7F-A106-812A63C28C20}" type="datetimeFigureOut">
              <a:rPr lang="ru-RU" smtClean="0"/>
              <a:pPr/>
              <a:t>07.06.2024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098BBB0C-D515-45EE-A8AD-43AA7B2ECA4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373FAF7-68FF-4D7F-A106-812A63C28C20}" type="datetimeFigureOut">
              <a:rPr lang="ru-RU" smtClean="0"/>
              <a:pPr/>
              <a:t>07.06.2024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8BBB0C-D515-45EE-A8AD-43AA7B2ECA47}" type="slidenum">
              <a:rPr lang="ru-RU" smtClean="0"/>
              <a:pPr/>
              <a:t>‹#›</a:t>
            </a:fld>
            <a:endParaRPr lang="ru-RU"/>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373FAF7-68FF-4D7F-A106-812A63C28C20}" type="datetimeFigureOut">
              <a:rPr lang="ru-RU" smtClean="0"/>
              <a:pPr/>
              <a:t>07.06.2024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8BBB0C-D515-45EE-A8AD-43AA7B2ECA47}" type="slidenum">
              <a:rPr lang="ru-RU" smtClean="0"/>
              <a:pPr/>
              <a:t>‹#›</a:t>
            </a:fld>
            <a:endParaRPr lang="ru-RU"/>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373FAF7-68FF-4D7F-A106-812A63C28C20}" type="datetimeFigureOut">
              <a:rPr lang="ru-RU" smtClean="0"/>
              <a:pPr/>
              <a:t>07.06.2024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8BBB0C-D515-45EE-A8AD-43AA7B2ECA47}" type="slidenum">
              <a:rPr lang="ru-RU" smtClean="0"/>
              <a:pPr/>
              <a:t>‹#›</a:t>
            </a:fld>
            <a:endParaRPr lang="ru-RU"/>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2373FAF7-68FF-4D7F-A106-812A63C28C20}" type="datetimeFigureOut">
              <a:rPr lang="ru-RU" smtClean="0"/>
              <a:pPr/>
              <a:t>07.06.2024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8BBB0C-D515-45EE-A8AD-43AA7B2ECA4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373FAF7-68FF-4D7F-A106-812A63C28C20}" type="datetimeFigureOut">
              <a:rPr lang="ru-RU" smtClean="0"/>
              <a:pPr/>
              <a:t>07.06.2024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98BBB0C-D515-45EE-A8AD-43AA7B2ECA47}" type="slidenum">
              <a:rPr lang="ru-RU" smtClean="0"/>
              <a:pPr/>
              <a:t>‹#›</a:t>
            </a:fld>
            <a:endParaRPr lang="ru-RU"/>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2373FAF7-68FF-4D7F-A106-812A63C28C20}" type="datetimeFigureOut">
              <a:rPr lang="ru-RU" smtClean="0"/>
              <a:pPr/>
              <a:t>07.06.2024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98BBB0C-D515-45EE-A8AD-43AA7B2ECA47}" type="slidenum">
              <a:rPr lang="ru-RU" smtClean="0"/>
              <a:pPr/>
              <a:t>‹#›</a:t>
            </a:fld>
            <a:endParaRPr lang="ru-RU"/>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2373FAF7-68FF-4D7F-A106-812A63C28C20}" type="datetimeFigureOut">
              <a:rPr lang="ru-RU" smtClean="0"/>
              <a:pPr/>
              <a:t>07.06.2024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98BBB0C-D515-45EE-A8AD-43AA7B2ECA47}" type="slidenum">
              <a:rPr lang="ru-RU" smtClean="0"/>
              <a:pPr/>
              <a:t>‹#›</a:t>
            </a:fld>
            <a:endParaRPr lang="ru-RU"/>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373FAF7-68FF-4D7F-A106-812A63C28C20}" type="datetimeFigureOut">
              <a:rPr lang="ru-RU" smtClean="0"/>
              <a:pPr/>
              <a:t>07.06.2024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98BBB0C-D515-45EE-A8AD-43AA7B2ECA47}" type="slidenum">
              <a:rPr lang="ru-RU" smtClean="0"/>
              <a:pPr/>
              <a:t>‹#›</a:t>
            </a:fld>
            <a:endParaRPr lang="ru-RU"/>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373FAF7-68FF-4D7F-A106-812A63C28C20}" type="datetimeFigureOut">
              <a:rPr lang="ru-RU" smtClean="0"/>
              <a:pPr/>
              <a:t>07.06.2024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98BBB0C-D515-45EE-A8AD-43AA7B2ECA47}" type="slidenum">
              <a:rPr lang="ru-RU" smtClean="0"/>
              <a:pPr/>
              <a:t>‹#›</a:t>
            </a:fld>
            <a:endParaRPr lang="ru-RU"/>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2373FAF7-68FF-4D7F-A106-812A63C28C20}" type="datetimeFigureOut">
              <a:rPr lang="ru-RU" smtClean="0"/>
              <a:pPr/>
              <a:t>07.06.2024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098BBB0C-D515-45EE-A8AD-43AA7B2ECA47}"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373FAF7-68FF-4D7F-A106-812A63C28C20}" type="datetimeFigureOut">
              <a:rPr lang="ru-RU" smtClean="0"/>
              <a:pPr/>
              <a:t>07.06.2024</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98BBB0C-D515-45EE-A8AD-43AA7B2ECA47}"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71604" y="1428736"/>
            <a:ext cx="6215106" cy="1357314"/>
          </a:xfrm>
        </p:spPr>
        <p:txBody>
          <a:bodyPr>
            <a:noAutofit/>
          </a:bodyPr>
          <a:lstStyle/>
          <a:p>
            <a:r>
              <a:rPr lang="ru-RU" sz="5400" dirty="0" smtClean="0"/>
              <a:t>Советы психолога </a:t>
            </a:r>
            <a:br>
              <a:rPr lang="ru-RU" sz="5400" dirty="0" smtClean="0"/>
            </a:br>
            <a:r>
              <a:rPr lang="ru-RU" sz="5400" dirty="0" smtClean="0"/>
              <a:t>выпускникам</a:t>
            </a:r>
            <a:endParaRPr lang="ru-RU" sz="5400"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Особенности успешной тактики</a:t>
            </a:r>
            <a:endParaRPr lang="ru-RU" dirty="0"/>
          </a:p>
        </p:txBody>
      </p:sp>
      <p:sp>
        <p:nvSpPr>
          <p:cNvPr id="3" name="Содержимое 2"/>
          <p:cNvSpPr>
            <a:spLocks noGrp="1"/>
          </p:cNvSpPr>
          <p:nvPr>
            <p:ph idx="1"/>
          </p:nvPr>
        </p:nvSpPr>
        <p:spPr>
          <a:prstGeom prst="roundRect">
            <a:avLst/>
          </a:prstGeom>
        </p:spPr>
        <p:style>
          <a:lnRef idx="2">
            <a:schemeClr val="accent2"/>
          </a:lnRef>
          <a:fillRef idx="1">
            <a:schemeClr val="lt1"/>
          </a:fillRef>
          <a:effectRef idx="0">
            <a:schemeClr val="accent2"/>
          </a:effectRef>
          <a:fontRef idx="minor">
            <a:schemeClr val="dk1"/>
          </a:fontRef>
        </p:style>
        <p:txBody>
          <a:bodyPr>
            <a:normAutofit fontScale="92500"/>
          </a:bodyPr>
          <a:lstStyle/>
          <a:p>
            <a:pPr lvl="0"/>
            <a:r>
              <a:rPr lang="ru-RU" dirty="0"/>
              <a:t>После заполнения бланков, проясни все непонятные для себя моменты, постарайся сосредоточиться и забыть про окружающих, для тебя должны существовать только тексты заданий и часы, регламентирующие время работы с материалами экзамена. Торопись не спеша! Жесткие рамки времени не должны влиять на качество твоих ответов. Перед тем, как вписать ответ, перечитай вопрос дважды и убедись, что ты правильно понял, что от тебя требуется. </a:t>
            </a:r>
          </a:p>
          <a:p>
            <a:endParaRPr lang="ru-RU"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Особенности успешной тактики</a:t>
            </a:r>
            <a:endParaRPr lang="ru-RU" dirty="0"/>
          </a:p>
        </p:txBody>
      </p:sp>
      <p:sp>
        <p:nvSpPr>
          <p:cNvPr id="3" name="Содержимое 2"/>
          <p:cNvSpPr>
            <a:spLocks noGrp="1"/>
          </p:cNvSpPr>
          <p:nvPr>
            <p:ph idx="1"/>
          </p:nvPr>
        </p:nvSpPr>
        <p:spPr>
          <a:xfrm>
            <a:off x="571472" y="2357430"/>
            <a:ext cx="8229600" cy="3565222"/>
          </a:xfrm>
          <a:prstGeom prst="roundRect">
            <a:avLst/>
          </a:prstGeom>
        </p:spPr>
        <p:style>
          <a:lnRef idx="2">
            <a:schemeClr val="accent2"/>
          </a:lnRef>
          <a:fillRef idx="1">
            <a:schemeClr val="lt1"/>
          </a:fillRef>
          <a:effectRef idx="0">
            <a:schemeClr val="accent2"/>
          </a:effectRef>
          <a:fontRef idx="minor">
            <a:schemeClr val="dk1"/>
          </a:fontRef>
        </p:style>
        <p:txBody>
          <a:bodyPr>
            <a:normAutofit lnSpcReduction="10000"/>
          </a:bodyPr>
          <a:lstStyle/>
          <a:p>
            <a:pPr lvl="0"/>
            <a:r>
              <a:rPr lang="ru-RU" dirty="0"/>
              <a:t>Начни с заданий, выполнение которых тебе «по силам», в знании ответов на которые ты не сомневаешься. Не останавливаясь долго на тех заданиях, которые могут вызвать раздумья. Тогда ты успокоишься, голова начнет работать более ясно и четко, и ты войдешь в рабочий ритм, освободившись от нервозности, потом можешь вернуться к ответам на более трудные вопросы. </a:t>
            </a: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Особенности успешной тактики</a:t>
            </a:r>
            <a:endParaRPr lang="ru-RU" dirty="0"/>
          </a:p>
        </p:txBody>
      </p:sp>
      <p:sp>
        <p:nvSpPr>
          <p:cNvPr id="3" name="Содержимое 2"/>
          <p:cNvSpPr>
            <a:spLocks noGrp="1"/>
          </p:cNvSpPr>
          <p:nvPr>
            <p:ph idx="1"/>
          </p:nvPr>
        </p:nvSpPr>
        <p:spPr>
          <a:prstGeom prst="roundRect">
            <a:avLst/>
          </a:prstGeom>
        </p:spPr>
        <p:style>
          <a:lnRef idx="2">
            <a:schemeClr val="accent2"/>
          </a:lnRef>
          <a:fillRef idx="1">
            <a:schemeClr val="lt1"/>
          </a:fillRef>
          <a:effectRef idx="0">
            <a:schemeClr val="accent2"/>
          </a:effectRef>
          <a:fontRef idx="minor">
            <a:schemeClr val="dk1"/>
          </a:fontRef>
        </p:style>
        <p:txBody>
          <a:bodyPr/>
          <a:lstStyle/>
          <a:p>
            <a:r>
              <a:rPr lang="ru-RU" dirty="0"/>
              <a:t>Надо научиться пропускать трудные или непонятные задания. Помни: в тексте всегда найдутся такие вопросы, с которыми ты обязательно справишься, а также и такие, ответы на которые ты можешь не знать. Нельзя недобрать очков только потому, что ты не дошел до "своих" заданий, а застрял на тех, которые вызывают у тебя затруднения</a:t>
            </a: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Особенности успешной тактики</a:t>
            </a:r>
            <a:endParaRPr lang="ru-RU" dirty="0"/>
          </a:p>
        </p:txBody>
      </p:sp>
      <p:sp>
        <p:nvSpPr>
          <p:cNvPr id="3" name="Содержимое 2"/>
          <p:cNvSpPr>
            <a:spLocks noGrp="1"/>
          </p:cNvSpPr>
          <p:nvPr>
            <p:ph idx="1"/>
          </p:nvPr>
        </p:nvSpPr>
        <p:spPr>
          <a:prstGeom prst="roundRect">
            <a:avLst/>
          </a:prstGeo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lvl="0"/>
            <a:r>
              <a:rPr lang="ru-RU" dirty="0"/>
              <a:t>Думай только о текущем задании, забудь все, что было в предыдущем. Как правило, задания не связаны друг с другом, поэтому знания, которые ты применил в одном (уже, допустим, решенном тобой), как правило, не помогают, а только мешают сконцентрироваться и правильно решить новое задание. Этот совет дает тебе и другой бесценный психологический эффект - забудь о неудаче в прошлом задании (если оно оказалось тебе не по зубам). Думай только о том, что каждое новое задание - это шанс набрать очки. </a:t>
            </a:r>
          </a:p>
          <a:p>
            <a:endParaRPr lang="ru-RU"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Особенности успешной тактики</a:t>
            </a:r>
            <a:endParaRPr lang="ru-RU" dirty="0"/>
          </a:p>
        </p:txBody>
      </p:sp>
      <p:sp>
        <p:nvSpPr>
          <p:cNvPr id="3" name="Содержимое 2"/>
          <p:cNvSpPr>
            <a:spLocks noGrp="1"/>
          </p:cNvSpPr>
          <p:nvPr>
            <p:ph idx="1"/>
          </p:nvPr>
        </p:nvSpPr>
        <p:spPr>
          <a:xfrm>
            <a:off x="500034" y="2357430"/>
            <a:ext cx="8229600" cy="3279470"/>
          </a:xfrm>
          <a:prstGeom prst="roundRect">
            <a:avLst/>
          </a:prstGeom>
        </p:spPr>
        <p:style>
          <a:lnRef idx="2">
            <a:schemeClr val="accent2"/>
          </a:lnRef>
          <a:fillRef idx="1">
            <a:schemeClr val="lt1"/>
          </a:fillRef>
          <a:effectRef idx="0">
            <a:schemeClr val="accent2"/>
          </a:effectRef>
          <a:fontRef idx="minor">
            <a:schemeClr val="dk1"/>
          </a:fontRef>
        </p:style>
        <p:txBody>
          <a:bodyPr/>
          <a:lstStyle/>
          <a:p>
            <a:pPr lvl="0"/>
            <a:r>
              <a:rPr lang="ru-RU" dirty="0"/>
              <a:t>Многие задания можно решить быстрее, если не искать сразу правильный вариант ответа, а последовательно исключать те, которые явно не подходят. Метод исключения позволяет в итоге сконцентрировать внимание всего на одном-двух вариантах, а не на всех пяти-семи (что гораздо труднее).  </a:t>
            </a:r>
          </a:p>
          <a:p>
            <a:endParaRPr lang="ru-RU" dirty="0"/>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Особенности успешной тактики</a:t>
            </a:r>
            <a:endParaRPr lang="ru-RU" dirty="0"/>
          </a:p>
        </p:txBody>
      </p:sp>
      <p:sp>
        <p:nvSpPr>
          <p:cNvPr id="3" name="Содержимое 2"/>
          <p:cNvSpPr>
            <a:spLocks noGrp="1"/>
          </p:cNvSpPr>
          <p:nvPr>
            <p:ph idx="1"/>
          </p:nvPr>
        </p:nvSpPr>
        <p:spPr>
          <a:xfrm>
            <a:off x="428596" y="2428868"/>
            <a:ext cx="8229600" cy="3279470"/>
          </a:xfrm>
          <a:prstGeom prst="roundRect">
            <a:avLst/>
          </a:prstGeom>
        </p:spPr>
        <p:style>
          <a:lnRef idx="2">
            <a:schemeClr val="accent2"/>
          </a:lnRef>
          <a:fillRef idx="1">
            <a:schemeClr val="lt1"/>
          </a:fillRef>
          <a:effectRef idx="0">
            <a:schemeClr val="accent2"/>
          </a:effectRef>
          <a:fontRef idx="minor">
            <a:schemeClr val="dk1"/>
          </a:fontRef>
        </p:style>
        <p:txBody>
          <a:bodyPr>
            <a:normAutofit lnSpcReduction="10000"/>
          </a:bodyPr>
          <a:lstStyle/>
          <a:p>
            <a:pPr lvl="0"/>
            <a:r>
              <a:rPr lang="ru-RU" dirty="0"/>
              <a:t>Рассчитай время так, чтобы за две трети всего отведенного на экзаменационную работу времени успеть пройтись по всем легким заданиям ("первый круг"). Тогда ты успеешь набрать максимум очков на тех заданиях, которые тебе доступны сразу,  а потом спокойно вернуться и поработать над трудными ("второй круг"). </a:t>
            </a: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Особенности успешной тактики</a:t>
            </a:r>
            <a:endParaRPr lang="ru-RU" dirty="0"/>
          </a:p>
        </p:txBody>
      </p:sp>
      <p:sp>
        <p:nvSpPr>
          <p:cNvPr id="3" name="Содержимое 2"/>
          <p:cNvSpPr>
            <a:spLocks noGrp="1"/>
          </p:cNvSpPr>
          <p:nvPr>
            <p:ph idx="1"/>
          </p:nvPr>
        </p:nvSpPr>
        <p:spPr>
          <a:xfrm>
            <a:off x="500034" y="2357430"/>
            <a:ext cx="8229600" cy="3422346"/>
          </a:xfrm>
          <a:prstGeom prst="roundRect">
            <a:avLst/>
          </a:prstGeom>
        </p:spPr>
        <p:style>
          <a:lnRef idx="2">
            <a:schemeClr val="accent2"/>
          </a:lnRef>
          <a:fillRef idx="1">
            <a:schemeClr val="lt1"/>
          </a:fillRef>
          <a:effectRef idx="0">
            <a:schemeClr val="accent2"/>
          </a:effectRef>
          <a:fontRef idx="minor">
            <a:schemeClr val="dk1"/>
          </a:fontRef>
        </p:style>
        <p:txBody>
          <a:bodyPr>
            <a:normAutofit lnSpcReduction="10000"/>
          </a:bodyPr>
          <a:lstStyle/>
          <a:p>
            <a:pPr lvl="0"/>
            <a:r>
              <a:rPr lang="ru-RU" dirty="0"/>
              <a:t>Оставь время для проверки своей работы, хотя бы, чтобы успеть пробежать глазами и заметить явные ошибки. </a:t>
            </a:r>
          </a:p>
          <a:p>
            <a:pPr lvl="0"/>
            <a:r>
              <a:rPr lang="ru-RU" dirty="0"/>
              <a:t>Если ты не уверен в выборе ответа, но интуитивно можешь предпочесть какой-то ответ другим. При этом выбирай такой вариант, который, на твой взгляд, имеет наибольшую вероятность. </a:t>
            </a:r>
          </a:p>
          <a:p>
            <a:endParaRPr lang="ru-RU" dirty="0"/>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Особенности успешной тактики</a:t>
            </a:r>
            <a:endParaRPr lang="ru-RU" dirty="0"/>
          </a:p>
        </p:txBody>
      </p:sp>
      <p:sp>
        <p:nvSpPr>
          <p:cNvPr id="3" name="Содержимое 2"/>
          <p:cNvSpPr>
            <a:spLocks noGrp="1"/>
          </p:cNvSpPr>
          <p:nvPr>
            <p:ph idx="1"/>
          </p:nvPr>
        </p:nvSpPr>
        <p:spPr>
          <a:xfrm>
            <a:off x="428596" y="2643182"/>
            <a:ext cx="8229600" cy="2850842"/>
          </a:xfrm>
          <a:prstGeom prst="roundRect">
            <a:avLst/>
          </a:prstGeom>
        </p:spPr>
        <p:style>
          <a:lnRef idx="2">
            <a:schemeClr val="accent2"/>
          </a:lnRef>
          <a:fillRef idx="1">
            <a:schemeClr val="lt1"/>
          </a:fillRef>
          <a:effectRef idx="0">
            <a:schemeClr val="accent2"/>
          </a:effectRef>
          <a:fontRef idx="minor">
            <a:schemeClr val="dk1"/>
          </a:fontRef>
        </p:style>
        <p:txBody>
          <a:bodyPr>
            <a:normAutofit fontScale="92500"/>
          </a:bodyPr>
          <a:lstStyle/>
          <a:p>
            <a:r>
              <a:rPr lang="ru-RU" dirty="0"/>
              <a:t>Стремись выполнить все задания, но помни, что на практике это практически нереально. Учитывай, что некоторые тестовые задания рассчитаны на максимальный уровень трудности, а количество решенных тобой заданий вполне может оказаться достаточным для хорошей оценки. </a:t>
            </a:r>
          </a:p>
          <a:p>
            <a:endParaRPr lang="ru-RU"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Совет первый</a:t>
            </a:r>
            <a:endParaRPr lang="ru-RU" dirty="0"/>
          </a:p>
        </p:txBody>
      </p:sp>
      <p:sp>
        <p:nvSpPr>
          <p:cNvPr id="3" name="Содержимое 2"/>
          <p:cNvSpPr>
            <a:spLocks noGrp="1"/>
          </p:cNvSpPr>
          <p:nvPr>
            <p:ph idx="1"/>
          </p:nvPr>
        </p:nvSpPr>
        <p:spPr>
          <a:xfrm>
            <a:off x="457200" y="1935480"/>
            <a:ext cx="8229600" cy="4065288"/>
          </a:xfrm>
          <a:prstGeom prst="roundRect">
            <a:avLst/>
          </a:prstGeo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lvl="0"/>
            <a:r>
              <a:rPr lang="ru-RU" dirty="0"/>
              <a:t>Многие считают: для того, чтобы полностью подготовиться к экзамену, не хватает всего одной, последней перед ним ночи. Это неправильно. Не надо себя переутомлять, с вечера перестань готовиться, прими душ, соверши прогулку. Выспись как можно лучше, чтобы встать отдохнувшим, с ощущением своего здоровья, силы, "боевого" настроя и уверенности. Ведь экзамен - это своеобразная борьба, в которой нужно проявить себя, показать свои возможности и способности. </a:t>
            </a:r>
          </a:p>
          <a:p>
            <a:endParaRPr lang="ru-RU"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Совет второй</a:t>
            </a:r>
            <a:endParaRPr lang="ru-RU" dirty="0"/>
          </a:p>
        </p:txBody>
      </p:sp>
      <p:sp>
        <p:nvSpPr>
          <p:cNvPr id="3" name="Содержимое 2"/>
          <p:cNvSpPr>
            <a:spLocks noGrp="1"/>
          </p:cNvSpPr>
          <p:nvPr>
            <p:ph idx="1"/>
          </p:nvPr>
        </p:nvSpPr>
        <p:spPr>
          <a:xfrm>
            <a:off x="457200" y="1935480"/>
            <a:ext cx="8229600" cy="3422346"/>
          </a:xfrm>
          <a:prstGeom prst="roundRect">
            <a:avLst/>
          </a:prstGeom>
        </p:spPr>
        <p:style>
          <a:lnRef idx="2">
            <a:schemeClr val="accent2"/>
          </a:lnRef>
          <a:fillRef idx="1">
            <a:schemeClr val="lt1"/>
          </a:fillRef>
          <a:effectRef idx="0">
            <a:schemeClr val="accent2"/>
          </a:effectRef>
          <a:fontRef idx="minor">
            <a:schemeClr val="dk1"/>
          </a:fontRef>
        </p:style>
        <p:txBody>
          <a:bodyPr>
            <a:normAutofit fontScale="92500"/>
          </a:bodyPr>
          <a:lstStyle/>
          <a:p>
            <a:pPr lvl="0"/>
            <a:r>
              <a:rPr lang="ru-RU" dirty="0"/>
              <a:t>Составь план занятий. Для начала определи: кто ты - "сова" или "жаворонок", и в зависимости от этого максимально используй утренние или вечерние часы. Составляя план на каждый день подготовки, необходимо четко определить, что именно сегодня будет изучаться, не вообще "немного позанимаюсь", а конкретно какие именно разделы и темы нужно усвоить за определенное время. </a:t>
            </a:r>
          </a:p>
          <a:p>
            <a:endParaRPr lang="ru-RU"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Совет третий</a:t>
            </a:r>
            <a:endParaRPr lang="ru-RU" dirty="0"/>
          </a:p>
        </p:txBody>
      </p:sp>
      <p:sp>
        <p:nvSpPr>
          <p:cNvPr id="3" name="Содержимое 2"/>
          <p:cNvSpPr>
            <a:spLocks noGrp="1"/>
          </p:cNvSpPr>
          <p:nvPr>
            <p:ph idx="1"/>
          </p:nvPr>
        </p:nvSpPr>
        <p:spPr>
          <a:xfrm>
            <a:off x="500034" y="2214554"/>
            <a:ext cx="8229600" cy="2603194"/>
          </a:xfrm>
          <a:prstGeom prst="roundRect">
            <a:avLst/>
          </a:prstGeom>
        </p:spPr>
        <p:style>
          <a:lnRef idx="2">
            <a:schemeClr val="accent2"/>
          </a:lnRef>
          <a:fillRef idx="1">
            <a:schemeClr val="lt1"/>
          </a:fillRef>
          <a:effectRef idx="0">
            <a:schemeClr val="accent2"/>
          </a:effectRef>
          <a:fontRef idx="minor">
            <a:schemeClr val="dk1"/>
          </a:fontRef>
        </p:style>
        <p:txBody>
          <a:bodyPr>
            <a:normAutofit lnSpcReduction="10000"/>
          </a:bodyPr>
          <a:lstStyle/>
          <a:p>
            <a:r>
              <a:rPr lang="ru-RU" dirty="0"/>
              <a:t>Начни с самого трудного, с того раздела, который знаешь хуже всего. Но если тебе трудно "раскачаться", можно начать с того материала, который тебе больше всего интересен и приятен. Возможно, постепенно войдешь в рабочий ритм, и дело пойдет</a:t>
            </a: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Совет четвёртый</a:t>
            </a:r>
            <a:endParaRPr lang="ru-RU" dirty="0"/>
          </a:p>
        </p:txBody>
      </p:sp>
      <p:sp>
        <p:nvSpPr>
          <p:cNvPr id="3" name="Содержимое 2"/>
          <p:cNvSpPr>
            <a:spLocks noGrp="1"/>
          </p:cNvSpPr>
          <p:nvPr>
            <p:ph idx="1"/>
          </p:nvPr>
        </p:nvSpPr>
        <p:spPr>
          <a:xfrm>
            <a:off x="571472" y="2643182"/>
            <a:ext cx="8229600" cy="2350776"/>
          </a:xfrm>
          <a:prstGeom prst="roundRect">
            <a:avLst/>
          </a:prstGeom>
        </p:spPr>
        <p:style>
          <a:lnRef idx="2">
            <a:schemeClr val="accent2"/>
          </a:lnRef>
          <a:fillRef idx="1">
            <a:schemeClr val="lt1"/>
          </a:fillRef>
          <a:effectRef idx="0">
            <a:schemeClr val="accent2"/>
          </a:effectRef>
          <a:fontRef idx="minor">
            <a:schemeClr val="dk1"/>
          </a:fontRef>
        </p:style>
        <p:txBody>
          <a:bodyPr>
            <a:normAutofit lnSpcReduction="10000"/>
          </a:bodyPr>
          <a:lstStyle/>
          <a:p>
            <a:pPr lvl="0"/>
            <a:r>
              <a:rPr lang="ru-RU" dirty="0" smtClean="0"/>
              <a:t>Чередуй </a:t>
            </a:r>
            <a:r>
              <a:rPr lang="ru-RU" dirty="0"/>
              <a:t>занятия и отдых, скажем, 40 минут занятий, затем 10 минут - перерыв. Можно в это время помыть посуду, полить цветы, сделать зарядку, принять душ. </a:t>
            </a:r>
          </a:p>
          <a:p>
            <a:pPr lvl="0">
              <a:buNone/>
            </a:pPr>
            <a:r>
              <a:rPr lang="ru-RU" dirty="0" smtClean="0"/>
              <a:t>. </a:t>
            </a:r>
            <a:endParaRPr lang="ru-RU"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Совет пятый</a:t>
            </a:r>
            <a:endParaRPr lang="ru-RU" dirty="0"/>
          </a:p>
        </p:txBody>
      </p:sp>
      <p:sp>
        <p:nvSpPr>
          <p:cNvPr id="3" name="Содержимое 2"/>
          <p:cNvSpPr>
            <a:spLocks noGrp="1"/>
          </p:cNvSpPr>
          <p:nvPr>
            <p:ph idx="1"/>
          </p:nvPr>
        </p:nvSpPr>
        <p:spPr>
          <a:xfrm>
            <a:off x="457200" y="1935480"/>
            <a:ext cx="8229600" cy="2565090"/>
          </a:xfrm>
          <a:prstGeom prst="roundRect">
            <a:avLst/>
          </a:prstGeom>
        </p:spPr>
        <p:style>
          <a:lnRef idx="2">
            <a:schemeClr val="accent2"/>
          </a:lnRef>
          <a:fillRef idx="1">
            <a:schemeClr val="lt1"/>
          </a:fillRef>
          <a:effectRef idx="0">
            <a:schemeClr val="accent2"/>
          </a:effectRef>
          <a:fontRef idx="minor">
            <a:schemeClr val="dk1"/>
          </a:fontRef>
        </p:style>
        <p:txBody>
          <a:bodyPr/>
          <a:lstStyle/>
          <a:p>
            <a:r>
              <a:rPr lang="ru-RU" dirty="0" smtClean="0"/>
              <a:t>Выполняй как можно больше различных опубликованных тестов по этому предмету. Эти тренировки ознакомят тебя с конструкциями тестовых заданий, уровнями их трудности, формами представления ответов</a:t>
            </a:r>
            <a:endParaRPr lang="ru-RU"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Совет шестой</a:t>
            </a:r>
            <a:endParaRPr lang="ru-RU" dirty="0"/>
          </a:p>
        </p:txBody>
      </p:sp>
      <p:sp>
        <p:nvSpPr>
          <p:cNvPr id="3" name="Содержимое 2"/>
          <p:cNvSpPr>
            <a:spLocks noGrp="1"/>
          </p:cNvSpPr>
          <p:nvPr>
            <p:ph idx="1"/>
          </p:nvPr>
        </p:nvSpPr>
        <p:spPr>
          <a:xfrm>
            <a:off x="457200" y="1935480"/>
            <a:ext cx="8229600" cy="2850842"/>
          </a:xfrm>
          <a:prstGeom prst="roundRect">
            <a:avLst/>
          </a:prstGeom>
        </p:spPr>
        <p:style>
          <a:lnRef idx="2">
            <a:schemeClr val="accent2"/>
          </a:lnRef>
          <a:fillRef idx="1">
            <a:schemeClr val="lt1"/>
          </a:fillRef>
          <a:effectRef idx="0">
            <a:schemeClr val="accent2"/>
          </a:effectRef>
          <a:fontRef idx="minor">
            <a:schemeClr val="dk1"/>
          </a:fontRef>
        </p:style>
        <p:txBody>
          <a:bodyPr>
            <a:normAutofit fontScale="92500"/>
          </a:bodyPr>
          <a:lstStyle/>
          <a:p>
            <a:pPr lvl="0"/>
            <a:r>
              <a:rPr lang="ru-RU" dirty="0"/>
              <a:t>Не надо стремиться к тому, чтобы прочитать и запомнить наизусть весь учебник. Полезно структурировать материал за счет составления планов, схем, причем желательно на бумаге. Планы полезны и потому, что их легко использовать при кратком повторении материала. </a:t>
            </a:r>
          </a:p>
          <a:p>
            <a:endParaRPr lang="ru-RU"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Совет седьмой</a:t>
            </a:r>
            <a:endParaRPr lang="ru-RU" dirty="0"/>
          </a:p>
        </p:txBody>
      </p:sp>
      <p:sp>
        <p:nvSpPr>
          <p:cNvPr id="3" name="Содержимое 2"/>
          <p:cNvSpPr>
            <a:spLocks noGrp="1"/>
          </p:cNvSpPr>
          <p:nvPr>
            <p:ph idx="1"/>
          </p:nvPr>
        </p:nvSpPr>
        <p:spPr>
          <a:xfrm>
            <a:off x="457200" y="1935480"/>
            <a:ext cx="8229600" cy="3779536"/>
          </a:xfrm>
          <a:prstGeom prst="roundRect">
            <a:avLst/>
          </a:prstGeom>
        </p:spPr>
        <p:style>
          <a:lnRef idx="2">
            <a:schemeClr val="accent2"/>
          </a:lnRef>
          <a:fillRef idx="1">
            <a:schemeClr val="lt1"/>
          </a:fillRef>
          <a:effectRef idx="0">
            <a:schemeClr val="accent2"/>
          </a:effectRef>
          <a:fontRef idx="minor">
            <a:schemeClr val="dk1"/>
          </a:fontRef>
        </p:style>
        <p:txBody>
          <a:bodyPr>
            <a:normAutofit lnSpcReduction="10000"/>
          </a:bodyPr>
          <a:lstStyle/>
          <a:p>
            <a:pPr lvl="0"/>
            <a:r>
              <a:rPr lang="ru-RU" dirty="0"/>
              <a:t>Готовясь к экзаменам, никогда не думай о том, что не справишься с заданием, а напротив, мысленно рисуй себе картину триумфа, стремись мобилизовать себя на достижение максимально возможного результата.  </a:t>
            </a:r>
          </a:p>
          <a:p>
            <a:r>
              <a:rPr lang="ru-RU" dirty="0"/>
              <a:t>Оставь один день перед экзаменом на то, чтобы вновь повторить содержание учебной дисциплины, еще раз остановиться на самых трудных вопросах</a:t>
            </a: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Накануне экзамена</a:t>
            </a:r>
            <a:endParaRPr lang="ru-RU" dirty="0"/>
          </a:p>
        </p:txBody>
      </p:sp>
      <p:sp>
        <p:nvSpPr>
          <p:cNvPr id="3" name="Содержимое 2"/>
          <p:cNvSpPr>
            <a:spLocks noGrp="1"/>
          </p:cNvSpPr>
          <p:nvPr>
            <p:ph idx="1"/>
          </p:nvPr>
        </p:nvSpPr>
        <p:spPr>
          <a:xfrm>
            <a:off x="571472" y="2428868"/>
            <a:ext cx="8229600" cy="2565090"/>
          </a:xfrm>
          <a:prstGeom prst="roundRect">
            <a:avLst/>
          </a:prstGeom>
        </p:spPr>
        <p:style>
          <a:lnRef idx="2">
            <a:schemeClr val="accent2"/>
          </a:lnRef>
          <a:fillRef idx="1">
            <a:schemeClr val="lt1"/>
          </a:fillRef>
          <a:effectRef idx="0">
            <a:schemeClr val="accent2"/>
          </a:effectRef>
          <a:fontRef idx="minor">
            <a:schemeClr val="dk1"/>
          </a:fontRef>
        </p:style>
        <p:txBody>
          <a:bodyPr/>
          <a:lstStyle/>
          <a:p>
            <a:pPr lvl="0"/>
            <a:r>
              <a:rPr lang="ru-RU" dirty="0"/>
              <a:t>В пункт сдачи экзамена ты должен явиться, не опаздывая, лучше за полчаса до его начала. При себе нужно иметь пропуск, паспорт (не свидетельство о рождении) и несколько (про запас) </a:t>
            </a:r>
            <a:r>
              <a:rPr lang="ru-RU" dirty="0" err="1"/>
              <a:t>гелевых</a:t>
            </a:r>
            <a:r>
              <a:rPr lang="ru-RU" dirty="0"/>
              <a:t> ручек с черными чернилами. </a:t>
            </a:r>
          </a:p>
          <a:p>
            <a:endParaRPr lang="ru-RU"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TotalTime>
  <Words>924</Words>
  <Application>Microsoft Office PowerPoint</Application>
  <PresentationFormat>Экран (4:3)</PresentationFormat>
  <Paragraphs>36</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Поток</vt:lpstr>
      <vt:lpstr>Советы психолога  выпускникам</vt:lpstr>
      <vt:lpstr>Совет первый</vt:lpstr>
      <vt:lpstr>Совет второй</vt:lpstr>
      <vt:lpstr>Совет третий</vt:lpstr>
      <vt:lpstr>Совет четвёртый</vt:lpstr>
      <vt:lpstr>Совет пятый</vt:lpstr>
      <vt:lpstr>Совет шестой</vt:lpstr>
      <vt:lpstr>Совет седьмой</vt:lpstr>
      <vt:lpstr>Накануне экзамена</vt:lpstr>
      <vt:lpstr>Особенности успешной тактики</vt:lpstr>
      <vt:lpstr>Особенности успешной тактики</vt:lpstr>
      <vt:lpstr>Особенности успешной тактики</vt:lpstr>
      <vt:lpstr>Особенности успешной тактики</vt:lpstr>
      <vt:lpstr>Особенности успешной тактики</vt:lpstr>
      <vt:lpstr>Особенности успешной тактики</vt:lpstr>
      <vt:lpstr>Особенности успешной тактики</vt:lpstr>
      <vt:lpstr>Особенности успешной тактики</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Советы выпускникам</dc:title>
  <dc:creator>Image&amp;Matros ®</dc:creator>
  <cp:lastModifiedBy>Социальный педагог</cp:lastModifiedBy>
  <cp:revision>7</cp:revision>
  <dcterms:created xsi:type="dcterms:W3CDTF">2017-10-02T07:14:10Z</dcterms:created>
  <dcterms:modified xsi:type="dcterms:W3CDTF">2024-06-07T10:17:49Z</dcterms:modified>
</cp:coreProperties>
</file>