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76" r:id="rId12"/>
    <p:sldId id="277" r:id="rId13"/>
    <p:sldId id="27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EE9F1"/>
    <a:srgbClr val="F7E1E8"/>
    <a:srgbClr val="F75975"/>
    <a:srgbClr val="F99746"/>
    <a:srgbClr val="ED7D2B"/>
    <a:srgbClr val="BED7F5"/>
    <a:srgbClr val="FFB27D"/>
    <a:srgbClr val="E3A33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4660"/>
  </p:normalViewPr>
  <p:slideViewPr>
    <p:cSldViewPr snapToGrid="0">
      <p:cViewPr>
        <p:scale>
          <a:sx n="90" d="100"/>
          <a:sy n="90" d="100"/>
        </p:scale>
        <p:origin x="-360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F77D-4243-4BCC-90A2-5299ECE01BF6}" type="datetimeFigureOut">
              <a:rPr lang="ru-RU" smtClean="0"/>
              <a:pPr/>
              <a:t>07.06.2024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8FDB-0FC1-4584-8E1B-DEF31A1E59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8583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F77D-4243-4BCC-90A2-5299ECE01BF6}" type="datetimeFigureOut">
              <a:rPr lang="ru-RU" smtClean="0"/>
              <a:pPr/>
              <a:t>07.06.2024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8FDB-0FC1-4584-8E1B-DEF31A1E59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9369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F77D-4243-4BCC-90A2-5299ECE01BF6}" type="datetimeFigureOut">
              <a:rPr lang="ru-RU" smtClean="0"/>
              <a:pPr/>
              <a:t>07.06.2024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8FDB-0FC1-4584-8E1B-DEF31A1E59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8348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F77D-4243-4BCC-90A2-5299ECE01BF6}" type="datetimeFigureOut">
              <a:rPr lang="ru-RU" smtClean="0"/>
              <a:pPr/>
              <a:t>07.06.2024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8FDB-0FC1-4584-8E1B-DEF31A1E59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7027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F77D-4243-4BCC-90A2-5299ECE01BF6}" type="datetimeFigureOut">
              <a:rPr lang="ru-RU" smtClean="0"/>
              <a:pPr/>
              <a:t>07.06.2024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8FDB-0FC1-4584-8E1B-DEF31A1E59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1231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F77D-4243-4BCC-90A2-5299ECE01BF6}" type="datetimeFigureOut">
              <a:rPr lang="ru-RU" smtClean="0"/>
              <a:pPr/>
              <a:t>07.06.2024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8FDB-0FC1-4584-8E1B-DEF31A1E59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1038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F77D-4243-4BCC-90A2-5299ECE01BF6}" type="datetimeFigureOut">
              <a:rPr lang="ru-RU" smtClean="0"/>
              <a:pPr/>
              <a:t>07.06.2024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8FDB-0FC1-4584-8E1B-DEF31A1E59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6803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F77D-4243-4BCC-90A2-5299ECE01BF6}" type="datetimeFigureOut">
              <a:rPr lang="ru-RU" smtClean="0"/>
              <a:pPr/>
              <a:t>07.06.2024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8FDB-0FC1-4584-8E1B-DEF31A1E59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6805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F77D-4243-4BCC-90A2-5299ECE01BF6}" type="datetimeFigureOut">
              <a:rPr lang="ru-RU" smtClean="0"/>
              <a:pPr/>
              <a:t>07.06.2024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8FDB-0FC1-4584-8E1B-DEF31A1E59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631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F77D-4243-4BCC-90A2-5299ECE01BF6}" type="datetimeFigureOut">
              <a:rPr lang="ru-RU" smtClean="0"/>
              <a:pPr/>
              <a:t>07.06.2024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8FDB-0FC1-4584-8E1B-DEF31A1E59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4351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F77D-4243-4BCC-90A2-5299ECE01BF6}" type="datetimeFigureOut">
              <a:rPr lang="ru-RU" smtClean="0"/>
              <a:pPr/>
              <a:t>07.06.2024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8FDB-0FC1-4584-8E1B-DEF31A1E59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1352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EF77D-4243-4BCC-90A2-5299ECE01BF6}" type="datetimeFigureOut">
              <a:rPr lang="ru-RU" smtClean="0"/>
              <a:pPr/>
              <a:t>07.06.2024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78FDB-0FC1-4584-8E1B-DEF31A1E59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2122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56262" y="974127"/>
            <a:ext cx="8079474" cy="4839819"/>
          </a:xfrm>
          <a:prstGeom prst="rect">
            <a:avLst/>
          </a:prstGeom>
          <a:solidFill>
            <a:srgbClr val="FEE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89100" y="2754573"/>
            <a:ext cx="6413797" cy="2387600"/>
          </a:xfrm>
        </p:spPr>
        <p:txBody>
          <a:bodyPr>
            <a:noAutofit/>
          </a:bodyPr>
          <a:lstStyle/>
          <a:p>
            <a:r>
              <a:rPr lang="ru-RU" sz="6600" dirty="0">
                <a:latin typeface="+mn-lt"/>
              </a:rPr>
              <a:t/>
            </a:r>
            <a:br>
              <a:rPr lang="ru-RU" sz="6600" dirty="0">
                <a:latin typeface="+mn-lt"/>
              </a:rPr>
            </a:br>
            <a:r>
              <a:rPr lang="ru-RU" sz="6600" dirty="0">
                <a:latin typeface="+mn-lt"/>
              </a:rPr>
              <a:t/>
            </a:r>
            <a:br>
              <a:rPr lang="ru-RU" sz="6600" dirty="0">
                <a:latin typeface="+mn-lt"/>
              </a:rPr>
            </a:br>
            <a:r>
              <a:rPr lang="ru-RU" sz="6600" dirty="0">
                <a:latin typeface="+mn-lt"/>
              </a:rPr>
              <a:t/>
            </a:r>
            <a:br>
              <a:rPr lang="ru-RU" sz="6600" dirty="0">
                <a:latin typeface="+mn-lt"/>
              </a:rPr>
            </a:br>
            <a:r>
              <a:rPr lang="ru-RU" sz="6600" dirty="0">
                <a:latin typeface="+mn-lt"/>
              </a:rPr>
              <a:t/>
            </a:r>
            <a:br>
              <a:rPr lang="ru-RU" sz="6600" dirty="0">
                <a:latin typeface="+mn-lt"/>
              </a:rPr>
            </a:br>
            <a:r>
              <a:rPr lang="ru-RU" sz="6600" i="1" dirty="0">
                <a:latin typeface="+mn-lt"/>
              </a:rPr>
              <a:t>Особенности адаптационного периода первоклассников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40133" y="5222248"/>
            <a:ext cx="4275667" cy="461665"/>
          </a:xfrm>
          <a:prstGeom prst="rect">
            <a:avLst/>
          </a:prstGeom>
          <a:solidFill>
            <a:srgbClr val="FEE9F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93338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Разделяйте его чувства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6666" y="1962799"/>
            <a:ext cx="6556899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Старайтесь не допускать таких выражений как:</a:t>
            </a:r>
          </a:p>
          <a:p>
            <a:pPr marL="0" indent="0">
              <a:buNone/>
            </a:pPr>
            <a:r>
              <a:rPr lang="ru-RU" dirty="0"/>
              <a:t>«Ты же уже большой, как можно плакать»;</a:t>
            </a:r>
          </a:p>
          <a:p>
            <a:pPr marL="0" indent="0">
              <a:buNone/>
            </a:pPr>
            <a:r>
              <a:rPr lang="ru-RU" dirty="0"/>
              <a:t>«Не грусти»;</a:t>
            </a:r>
          </a:p>
          <a:p>
            <a:pPr marL="0" indent="0">
              <a:buNone/>
            </a:pPr>
            <a:r>
              <a:rPr lang="ru-RU" dirty="0"/>
              <a:t>«Нашел из-за чего расстроиться»;</a:t>
            </a:r>
          </a:p>
          <a:p>
            <a:pPr marL="0" indent="0">
              <a:buNone/>
            </a:pPr>
            <a:r>
              <a:rPr lang="ru-RU" dirty="0"/>
              <a:t>«Перестань злиться» и т.д. 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16787818"/>
              </p:ext>
            </p:extLst>
          </p:nvPr>
        </p:nvGraphicFramePr>
        <p:xfrm>
          <a:off x="7226423" y="916575"/>
          <a:ext cx="4643022" cy="5686608"/>
        </p:xfrm>
        <a:graphic>
          <a:graphicData uri="http://schemas.openxmlformats.org/presentationml/2006/ole">
            <p:oleObj spid="_x0000_s7170" name="CorelDRAW" r:id="rId3" imgW="1769760" imgH="216396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76008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Разделяйте его чувства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3627" y="1690688"/>
            <a:ext cx="7453544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Вместо этого скажите лучше: </a:t>
            </a:r>
          </a:p>
          <a:p>
            <a:pPr marL="0" indent="0">
              <a:buNone/>
            </a:pPr>
            <a:r>
              <a:rPr lang="ru-RU" dirty="0"/>
              <a:t>«Я понимаю, ты расстроен»;</a:t>
            </a:r>
          </a:p>
          <a:p>
            <a:pPr marL="0" indent="0">
              <a:buNone/>
            </a:pPr>
            <a:r>
              <a:rPr lang="ru-RU" dirty="0"/>
              <a:t>«Да, я знаю, что тебе сейчас трудно и ты хочешь плакать»;</a:t>
            </a:r>
          </a:p>
          <a:p>
            <a:pPr marL="0" indent="0">
              <a:buNone/>
            </a:pPr>
            <a:r>
              <a:rPr lang="ru-RU" dirty="0"/>
              <a:t>«Я знаю, что ты сейчас очень злишься».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Так ребенок будет знать, что вы принимаете его не только радостным и счастливым и он всегда сможет обратиться к вам за помощью.</a:t>
            </a:r>
            <a:r>
              <a:rPr lang="ru-RU" b="1" dirty="0"/>
              <a:t> 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12585140"/>
              </p:ext>
            </p:extLst>
          </p:nvPr>
        </p:nvGraphicFramePr>
        <p:xfrm>
          <a:off x="7226423" y="916575"/>
          <a:ext cx="4643022" cy="5686608"/>
        </p:xfrm>
        <a:graphic>
          <a:graphicData uri="http://schemas.openxmlformats.org/presentationml/2006/ole">
            <p:oleObj spid="_x0000_s8194" name="CorelDRAW" r:id="rId3" imgW="1769760" imgH="2163960" progId="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38092" y="4564378"/>
            <a:ext cx="7233313" cy="1477649"/>
          </a:xfrm>
          <a:prstGeom prst="rect">
            <a:avLst/>
          </a:prstGeom>
          <a:noFill/>
          <a:ln w="57150">
            <a:solidFill>
              <a:srgbClr val="F75975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3928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516777" y="348345"/>
            <a:ext cx="7707085" cy="9104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5400" dirty="0"/>
              <a:t>Признаки </a:t>
            </a:r>
            <a:r>
              <a:rPr lang="ru-RU" sz="5400" dirty="0" err="1"/>
              <a:t>дезадаптации</a:t>
            </a:r>
            <a:endParaRPr lang="ru-RU" sz="5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4366" y="383178"/>
            <a:ext cx="9823269" cy="1001486"/>
          </a:xfrm>
          <a:prstGeom prst="rect">
            <a:avLst/>
          </a:prstGeom>
          <a:noFill/>
          <a:ln w="57150">
            <a:solidFill>
              <a:srgbClr val="7030A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184366" y="1916536"/>
            <a:ext cx="9525000" cy="4815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/>
              <a:t>Усталый, утомленный внешний вид.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/>
              <a:t>Негативное отношение к школьной жизни.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/>
              <a:t>Беспокойный сон и трудности  утреннего пробуждения, вялость.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/>
              <a:t>Постоянные жалобы на плохое самочувствие.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/>
              <a:t>Неадекватные поведенческие реакции на замечания и реплики учителя, грубость.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/>
              <a:t>Проблемы с освоением программы.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/>
              <a:t>Нарушения во взаимоотношениях со сверстниками. </a:t>
            </a: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11353245"/>
              </p:ext>
            </p:extLst>
          </p:nvPr>
        </p:nvGraphicFramePr>
        <p:xfrm>
          <a:off x="9978933" y="1811382"/>
          <a:ext cx="2213067" cy="3073945"/>
        </p:xfrm>
        <a:graphic>
          <a:graphicData uri="http://schemas.openxmlformats.org/presentationml/2006/ole">
            <p:oleObj spid="_x0000_s9218" name="CorelDRAW" r:id="rId3" imgW="1817640" imgH="252216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33458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8893" y="447200"/>
            <a:ext cx="5945777" cy="435133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Если вы заметите данные признаки у своего ребёнка, обратитесь за помощью в классному руководителю и школьному психологу. </a:t>
            </a:r>
          </a:p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32704834"/>
              </p:ext>
            </p:extLst>
          </p:nvPr>
        </p:nvGraphicFramePr>
        <p:xfrm>
          <a:off x="6628880" y="1869170"/>
          <a:ext cx="5281657" cy="5120755"/>
        </p:xfrm>
        <a:graphic>
          <a:graphicData uri="http://schemas.openxmlformats.org/presentationml/2006/ole">
            <p:oleObj spid="_x0000_s10242" name="CorelDRAW" r:id="rId3" imgW="2462400" imgH="2383200" progId="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74683" y="546950"/>
            <a:ext cx="6049987" cy="2523795"/>
          </a:xfrm>
          <a:prstGeom prst="rect">
            <a:avLst/>
          </a:prstGeom>
          <a:noFill/>
          <a:ln w="57150">
            <a:solidFill>
              <a:srgbClr val="F75975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8578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16783196"/>
              </p:ext>
            </p:extLst>
          </p:nvPr>
        </p:nvGraphicFramePr>
        <p:xfrm>
          <a:off x="7491496" y="3044902"/>
          <a:ext cx="4544150" cy="4111660"/>
        </p:xfrm>
        <a:graphic>
          <a:graphicData uri="http://schemas.openxmlformats.org/presentationml/2006/ole">
            <p:oleObj spid="_x0000_s1026" name="CorelDRAW" r:id="rId3" imgW="28139400" imgH="25427160" progId="">
              <p:embed/>
            </p:oleObj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2342" y="2064089"/>
            <a:ext cx="6754229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— приспособление ребенка к новой системе социальных условий, новым отношениям, требованиям, видам деятельности, режиму жизнедеятельности.</a:t>
            </a:r>
          </a:p>
        </p:txBody>
      </p:sp>
      <p:sp>
        <p:nvSpPr>
          <p:cNvPr id="4" name="Овал 3"/>
          <p:cNvSpPr/>
          <p:nvPr/>
        </p:nvSpPr>
        <p:spPr>
          <a:xfrm>
            <a:off x="566058" y="290285"/>
            <a:ext cx="4157209" cy="4157209"/>
          </a:xfrm>
          <a:prstGeom prst="ellipse">
            <a:avLst/>
          </a:prstGeom>
          <a:solidFill>
            <a:srgbClr val="BED7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Школьная адаптация</a:t>
            </a:r>
          </a:p>
        </p:txBody>
      </p:sp>
    </p:spTree>
    <p:extLst>
      <p:ext uri="{BB962C8B-B14F-4D97-AF65-F5344CB8AC3E}">
        <p14:creationId xmlns:p14="http://schemas.microsoft.com/office/powerpoint/2010/main" xmlns="" val="3925896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Возможные трудности во время адаптационного периода</a:t>
            </a: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139" y="2899216"/>
            <a:ext cx="3535987" cy="325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48200" y="2057399"/>
            <a:ext cx="67563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/>
              <a:t>режимные трудности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/>
              <a:t>коммуникативные трудности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/>
              <a:t>психосоматические проявления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/>
              <a:t>преобладание игровой мотивации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/>
              <a:t>неспособность произвольной регуляции эмоций, поведения, внимания, учебной деятельности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/>
              <a:t>неумение приспособиться к темпу школьной жизни</a:t>
            </a:r>
          </a:p>
        </p:txBody>
      </p:sp>
    </p:spTree>
    <p:extLst>
      <p:ext uri="{BB962C8B-B14F-4D97-AF65-F5344CB8AC3E}">
        <p14:creationId xmlns:p14="http://schemas.microsoft.com/office/powerpoint/2010/main" xmlns="" val="2378497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Длительность адаптационного периода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Длительность адаптации для каждого учащегося различна, всё зависит от индивидуальных особенностей ребёнка. 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В среднем адаптация длится 6-8 недель.                                       Ребёнок может привыкать к школе до полугода.</a:t>
            </a: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34219820"/>
              </p:ext>
            </p:extLst>
          </p:nvPr>
        </p:nvGraphicFramePr>
        <p:xfrm>
          <a:off x="8984933" y="3186506"/>
          <a:ext cx="2806473" cy="3373862"/>
        </p:xfrm>
        <a:graphic>
          <a:graphicData uri="http://schemas.openxmlformats.org/presentationml/2006/ole">
            <p:oleObj spid="_x0000_s2050" name="CorelDRAW" r:id="rId3" imgW="877320" imgH="105372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078611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4134" y="601133"/>
            <a:ext cx="7739743" cy="1458119"/>
          </a:xfrm>
        </p:spPr>
        <p:txBody>
          <a:bodyPr>
            <a:noAutofit/>
          </a:bodyPr>
          <a:lstStyle/>
          <a:p>
            <a:pPr algn="ctr"/>
            <a:r>
              <a:rPr lang="ru-RU" sz="5400" dirty="0"/>
              <a:t>Как помочь ребёнку адаптироваться к школе?</a:t>
            </a: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56774404"/>
              </p:ext>
            </p:extLst>
          </p:nvPr>
        </p:nvGraphicFramePr>
        <p:xfrm>
          <a:off x="2476880" y="3109549"/>
          <a:ext cx="2359025" cy="3041650"/>
        </p:xfrm>
        <a:graphic>
          <a:graphicData uri="http://schemas.openxmlformats.org/presentationml/2006/ole">
            <p:oleObj spid="_x0000_s3075" name="CorelDRAW" r:id="rId3" imgW="1769760" imgH="2278440" progId="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85177712"/>
              </p:ext>
            </p:extLst>
          </p:nvPr>
        </p:nvGraphicFramePr>
        <p:xfrm>
          <a:off x="7230788" y="3830309"/>
          <a:ext cx="2359025" cy="2198687"/>
        </p:xfrm>
        <a:graphic>
          <a:graphicData uri="http://schemas.openxmlformats.org/presentationml/2006/ole">
            <p:oleObj spid="_x0000_s3076" name="CorelDRAW" r:id="rId4" imgW="1769760" imgH="1647000" progId="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307529" y="404850"/>
            <a:ext cx="7852954" cy="2040419"/>
          </a:xfrm>
          <a:prstGeom prst="rect">
            <a:avLst/>
          </a:prstGeom>
          <a:noFill/>
          <a:ln w="57150">
            <a:solidFill>
              <a:srgbClr val="F75975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2245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Самое главное, что вы можете подарить своему ребенку – </a:t>
            </a:r>
            <a:r>
              <a:rPr lang="ru-RU" u="sng" dirty="0"/>
              <a:t>ваше внимание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879362"/>
            <a:ext cx="6381206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Выслушивайте его рассказы о школе, задавайте уточняющие вопросы. Помните, что кажется вам не очень важным, для вашего ребёнка может оказаться самым волнующим событием за весь день! </a:t>
            </a:r>
          </a:p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51123558"/>
              </p:ext>
            </p:extLst>
          </p:nvPr>
        </p:nvGraphicFramePr>
        <p:xfrm>
          <a:off x="7807733" y="2439034"/>
          <a:ext cx="3940129" cy="4096567"/>
        </p:xfrm>
        <a:graphic>
          <a:graphicData uri="http://schemas.openxmlformats.org/presentationml/2006/ole">
            <p:oleObj spid="_x0000_s4098" name="CorelDRAW" r:id="rId3" imgW="1769760" imgH="183672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060652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654884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809694"/>
            <a:ext cx="5310051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Если лично у вас, как родителей, есть какие-то вопросы к учителю, все трения должны оставаться между взрослыми. Иначе ребенок будет вынужден разрываться между любовью к родителям и авторитетом учителя.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42066"/>
            <a:ext cx="5606143" cy="1325563"/>
          </a:xfrm>
        </p:spPr>
        <p:txBody>
          <a:bodyPr>
            <a:noAutofit/>
          </a:bodyPr>
          <a:lstStyle/>
          <a:p>
            <a:r>
              <a:rPr lang="ru-RU" dirty="0"/>
              <a:t>Положительное отношение к школе со стороны родителей</a:t>
            </a:r>
          </a:p>
        </p:txBody>
      </p:sp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7880" y="1240896"/>
            <a:ext cx="5387975" cy="551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98087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59715292"/>
              </p:ext>
            </p:extLst>
          </p:nvPr>
        </p:nvGraphicFramePr>
        <p:xfrm>
          <a:off x="5158377" y="2898685"/>
          <a:ext cx="8128000" cy="4176713"/>
        </p:xfrm>
        <a:graphic>
          <a:graphicData uri="http://schemas.openxmlformats.org/presentationml/2006/ole">
            <p:oleObj spid="_x0000_s5123" name="CorelDRAW" r:id="rId3" imgW="43212240" imgH="22175640" progId="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Помогите ребенку привыкать к новому режиму жизни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24535554"/>
              </p:ext>
            </p:extLst>
          </p:nvPr>
        </p:nvGraphicFramePr>
        <p:xfrm>
          <a:off x="8412480" y="3601602"/>
          <a:ext cx="3422469" cy="3380405"/>
        </p:xfrm>
        <a:graphic>
          <a:graphicData uri="http://schemas.openxmlformats.org/presentationml/2006/ole">
            <p:oleObj spid="_x0000_s5124" name="CorelDRAW" r:id="rId4" imgW="14124600" imgH="12928680" progId="">
              <p:embed/>
            </p:oleObj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16693"/>
            <a:ext cx="821000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школьный период резко увеличивается нагрузка на нервную систему, зрение, слух, поэтому старайтесь делать утреннюю зарядку, следите за временем проведенным за компьютером.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Помогите школьнику научиться засыпать в одно и то же время.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31392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57709" cy="1325563"/>
          </a:xfrm>
        </p:spPr>
        <p:txBody>
          <a:bodyPr>
            <a:normAutofit/>
          </a:bodyPr>
          <a:lstStyle/>
          <a:p>
            <a:r>
              <a:rPr lang="ru-RU" dirty="0"/>
              <a:t>Поддерживайте своего ребенка, не допускайте негативных установок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2122116"/>
            <a:ext cx="6639756" cy="435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Примерные выражения, помогающие ребенку надеяться на лучшее: </a:t>
            </a:r>
          </a:p>
          <a:p>
            <a:pPr marL="0" indent="0">
              <a:buNone/>
            </a:pPr>
            <a:r>
              <a:rPr lang="ru-RU" dirty="0"/>
              <a:t>«Не бойся, у тебя все получится, как надо»;</a:t>
            </a:r>
          </a:p>
          <a:p>
            <a:pPr marL="0" indent="0">
              <a:buNone/>
            </a:pPr>
            <a:r>
              <a:rPr lang="ru-RU" dirty="0"/>
              <a:t>«Я тоже не сразу научилась делать это хорошо»;</a:t>
            </a:r>
          </a:p>
          <a:p>
            <a:pPr marL="0" indent="0">
              <a:buNone/>
            </a:pPr>
            <a:r>
              <a:rPr lang="ru-RU" dirty="0"/>
              <a:t>«Я знаю, ты стараешься, и очень скоро у тебя будет получаться, как надо».</a:t>
            </a:r>
          </a:p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52450115"/>
              </p:ext>
            </p:extLst>
          </p:nvPr>
        </p:nvGraphicFramePr>
        <p:xfrm>
          <a:off x="6089503" y="3851135"/>
          <a:ext cx="6545185" cy="3069118"/>
        </p:xfrm>
        <a:graphic>
          <a:graphicData uri="http://schemas.openxmlformats.org/presentationml/2006/ole">
            <p:oleObj spid="_x0000_s6146" name="CorelDRAW" r:id="rId3" imgW="7563600" imgH="354168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2608689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450</Words>
  <Application>Microsoft Office PowerPoint</Application>
  <PresentationFormat>Произвольный</PresentationFormat>
  <Paragraphs>51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CorelDRAW</vt:lpstr>
      <vt:lpstr>    Особенности адаптационного периода первоклассников</vt:lpstr>
      <vt:lpstr>Слайд 2</vt:lpstr>
      <vt:lpstr>Возможные трудности во время адаптационного периода</vt:lpstr>
      <vt:lpstr>Длительность адаптационного периода</vt:lpstr>
      <vt:lpstr>Как помочь ребёнку адаптироваться к школе?</vt:lpstr>
      <vt:lpstr>Самое главное, что вы можете подарить своему ребенку – ваше внимание</vt:lpstr>
      <vt:lpstr>Положительное отношение к школе со стороны родителей</vt:lpstr>
      <vt:lpstr>Помогите ребенку привыкать к новому режиму жизни</vt:lpstr>
      <vt:lpstr>Поддерживайте своего ребенка, не допускайте негативных установок</vt:lpstr>
      <vt:lpstr>Разделяйте его чувства</vt:lpstr>
      <vt:lpstr>Разделяйте его чувства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адаптационного периода первоклассников</dc:title>
  <dc:creator>Учетная запись Майкрософт</dc:creator>
  <cp:lastModifiedBy>Социальный педагог</cp:lastModifiedBy>
  <cp:revision>40</cp:revision>
  <dcterms:created xsi:type="dcterms:W3CDTF">2022-07-07T06:48:55Z</dcterms:created>
  <dcterms:modified xsi:type="dcterms:W3CDTF">2024-06-07T10:20:16Z</dcterms:modified>
</cp:coreProperties>
</file>